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7"/>
  </p:notesMasterIdLst>
  <p:handoutMasterIdLst>
    <p:handoutMasterId r:id="rId8"/>
  </p:handoutMasterIdLst>
  <p:sldIdLst>
    <p:sldId id="289" r:id="rId2"/>
    <p:sldId id="494" r:id="rId3"/>
    <p:sldId id="496" r:id="rId4"/>
    <p:sldId id="500" r:id="rId5"/>
    <p:sldId id="501" r:id="rId6"/>
  </p:sldIdLst>
  <p:sldSz cx="10799763" cy="7199313"/>
  <p:notesSz cx="6858000" cy="9144000"/>
  <p:embeddedFontLst>
    <p:embeddedFont>
      <p:font typeface="Avenir Next LT Pro" panose="020B0504020202020204" pitchFamily="34" charset="0"/>
      <p:regular r:id="rId9"/>
      <p:bold r:id="rId10"/>
      <p:italic r:id="rId11"/>
      <p:boldItalic r:id="rId12"/>
    </p:embeddedFont>
    <p:embeddedFont>
      <p:font typeface="Britannic Bold" panose="020B0903060703020204" pitchFamily="34" charset="0"/>
      <p:regular r:id="rId13"/>
    </p:embeddedFont>
    <p:embeddedFont>
      <p:font typeface="Neue Haas Grotesk Text Pro" panose="020B0504020202020204" pitchFamily="34" charset="0"/>
      <p:regular r:id="rId14"/>
      <p:bold r:id="rId15"/>
      <p:italic r:id="rId16"/>
      <p:boldItalic r:id="rId17"/>
    </p:embeddedFont>
    <p:embeddedFont>
      <p:font typeface="Nexa Extra Light" panose="00000200000000000000" pitchFamily="2" charset="0"/>
      <p:regular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535" userDrawn="1">
          <p15:clr>
            <a:srgbClr val="A4A3A4"/>
          </p15:clr>
        </p15:guide>
        <p15:guide id="2" pos="34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A3A"/>
    <a:srgbClr val="156082"/>
    <a:srgbClr val="BE9C6D"/>
    <a:srgbClr val="194A68"/>
    <a:srgbClr val="FFF4E4"/>
    <a:srgbClr val="BABABA"/>
    <a:srgbClr val="5287A8"/>
    <a:srgbClr val="ACD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21" autoAdjust="0"/>
    <p:restoredTop sz="94689" autoAdjust="0"/>
  </p:normalViewPr>
  <p:slideViewPr>
    <p:cSldViewPr snapToGrid="0" showGuides="1">
      <p:cViewPr varScale="1">
        <p:scale>
          <a:sx n="90" d="100"/>
          <a:sy n="90" d="100"/>
        </p:scale>
        <p:origin x="1302" y="96"/>
      </p:cViewPr>
      <p:guideLst>
        <p:guide orient="horz" pos="4535"/>
        <p:guide pos="34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97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0926212-3CAC-B939-B5E1-F1720D68DE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F175E92-FBFA-B728-C403-36369443AD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F376A-9283-4FA1-AAEC-4E7F5E2277A4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FEDE3-4DA1-9659-91C2-0C63D140D6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FF285-481C-7CFC-452F-986862EC9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FAD3FB-509D-4838-965A-63C043B5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61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sv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AD36F-0D89-450E-ADCC-FBE6048D914F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52032-2AAE-417C-B2A0-2018F8FEA3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60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7765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67605A-7234-6553-D4EB-596101B9D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3D3EFBB9-67A3-E77A-4469-A7050EE0B0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EFD8B9E-1EDA-0C13-23A5-2EB78A86DB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D097133-C515-5FBC-27EA-3017722901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4156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589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25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693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346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0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31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96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04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008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9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E94DF3-B6D8-4890-9AF7-6E86003CF959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7964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1A3B27C-6660-F0F5-5858-B76F370503E5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71825A8-EDEE-8AB4-58FE-723AA781F46F}"/>
              </a:ext>
            </a:extLst>
          </p:cNvPr>
          <p:cNvSpPr/>
          <p:nvPr/>
        </p:nvSpPr>
        <p:spPr>
          <a:xfrm>
            <a:off x="6782762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671A5AF-9C47-1A8F-77D0-5E7644F89856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0DE8887-EB35-A655-475C-3E9CBC597C60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53BBB00-DCB2-9946-0747-F909308B7B7A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1E35F836-7E40-0FE4-8764-90D4A25805B6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5F34BD6-FBA0-C859-987E-840C46FBCF3A}"/>
              </a:ext>
            </a:extLst>
          </p:cNvPr>
          <p:cNvSpPr txBox="1"/>
          <p:nvPr/>
        </p:nvSpPr>
        <p:spPr>
          <a:xfrm>
            <a:off x="996683" y="4056505"/>
            <a:ext cx="86215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O FASCINANTE </a:t>
            </a:r>
          </a:p>
          <a:p>
            <a:pPr algn="ctr"/>
            <a:r>
              <a:rPr lang="pt-BR" sz="48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PROMPT DE SISTEMA </a:t>
            </a:r>
          </a:p>
          <a:p>
            <a:pPr algn="ctr"/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DA ANTHROPIC</a:t>
            </a:r>
            <a:endParaRPr lang="pt-BR" sz="4800" b="1" dirty="0">
              <a:solidFill>
                <a:schemeClr val="bg1"/>
              </a:solidFill>
              <a:latin typeface="Neue Haas Grotesk Text Pro" panose="020B0504020202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6593667-8344-D095-5801-7A17A296B1D1}"/>
              </a:ext>
            </a:extLst>
          </p:cNvPr>
          <p:cNvSpPr txBox="1"/>
          <p:nvPr/>
        </p:nvSpPr>
        <p:spPr>
          <a:xfrm>
            <a:off x="2163869" y="6509188"/>
            <a:ext cx="6036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GEORGE MARMELSTEIN</a:t>
            </a:r>
          </a:p>
        </p:txBody>
      </p:sp>
    </p:spTree>
    <p:extLst>
      <p:ext uri="{BB962C8B-B14F-4D97-AF65-F5344CB8AC3E}">
        <p14:creationId xmlns:p14="http://schemas.microsoft.com/office/powerpoint/2010/main" val="3906768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822335-8E77-88C4-85D1-607770AA1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F62F61C3-C75C-916F-1CD5-68E40CA928F1}"/>
              </a:ext>
            </a:extLst>
          </p:cNvPr>
          <p:cNvSpPr/>
          <p:nvPr/>
        </p:nvSpPr>
        <p:spPr>
          <a:xfrm>
            <a:off x="0" y="-1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67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5E874B5-521D-0D1E-E396-3808CBCE35C5}"/>
              </a:ext>
            </a:extLst>
          </p:cNvPr>
          <p:cNvSpPr/>
          <p:nvPr/>
        </p:nvSpPr>
        <p:spPr>
          <a:xfrm>
            <a:off x="5795173" y="1942065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60264B2F-49D8-61F4-C60D-4449CBBD28F4}"/>
              </a:ext>
            </a:extLst>
          </p:cNvPr>
          <p:cNvSpPr/>
          <p:nvPr/>
        </p:nvSpPr>
        <p:spPr>
          <a:xfrm>
            <a:off x="6782762" y="1474955"/>
            <a:ext cx="860323" cy="339260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B778E847-BB91-6E15-27E7-D4B065A7046B}"/>
              </a:ext>
            </a:extLst>
          </p:cNvPr>
          <p:cNvSpPr/>
          <p:nvPr/>
        </p:nvSpPr>
        <p:spPr>
          <a:xfrm>
            <a:off x="7770351" y="1474955"/>
            <a:ext cx="860323" cy="351268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B3B34B7D-89CB-69AC-B09C-4F17297EC2C4}"/>
              </a:ext>
            </a:extLst>
          </p:cNvPr>
          <p:cNvSpPr/>
          <p:nvPr/>
        </p:nvSpPr>
        <p:spPr>
          <a:xfrm>
            <a:off x="8757940" y="1474955"/>
            <a:ext cx="860323" cy="425159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C164D522-83C8-5109-0A2B-C0B2E7B2A988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DEC2D619-630E-FDC3-32B1-E14592E562D7}"/>
              </a:ext>
            </a:extLst>
          </p:cNvPr>
          <p:cNvSpPr/>
          <p:nvPr/>
        </p:nvSpPr>
        <p:spPr>
          <a:xfrm>
            <a:off x="4807584" y="1687247"/>
            <a:ext cx="860323" cy="403929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E10DCBCC-212C-27F3-02B1-314FC9A685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315" t="9248" r="87456" b="2598"/>
          <a:stretch/>
        </p:blipFill>
        <p:spPr>
          <a:xfrm>
            <a:off x="232028" y="562223"/>
            <a:ext cx="367020" cy="6074866"/>
          </a:xfrm>
          <a:prstGeom prst="rect">
            <a:avLst/>
          </a:prstGeom>
        </p:spPr>
      </p:pic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2EB3174D-B965-227D-8496-A860DFF798D6}"/>
              </a:ext>
            </a:extLst>
          </p:cNvPr>
          <p:cNvSpPr/>
          <p:nvPr/>
        </p:nvSpPr>
        <p:spPr>
          <a:xfrm>
            <a:off x="989803" y="2821617"/>
            <a:ext cx="4011206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rgbClr val="BE9C6D"/>
                </a:solidFill>
                <a:latin typeface="Avenir Next LT Pro" panose="020B0504020202020204" pitchFamily="34" charset="0"/>
              </a:rPr>
              <a:t>PROMPT DE SISTEMA</a:t>
            </a:r>
          </a:p>
          <a:p>
            <a:pPr algn="ctr"/>
            <a:r>
              <a:rPr lang="pt-BR" b="1" dirty="0">
                <a:solidFill>
                  <a:srgbClr val="BE9C6D"/>
                </a:solidFill>
                <a:latin typeface="Avenir Next LT Pro" panose="020B0504020202020204" pitchFamily="34" charset="0"/>
              </a:rPr>
              <a:t>(DESENVOLVEDOR)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862827B9-B06D-46C7-192B-20FEB3C775CA}"/>
              </a:ext>
            </a:extLst>
          </p:cNvPr>
          <p:cNvSpPr txBox="1"/>
          <p:nvPr/>
        </p:nvSpPr>
        <p:spPr>
          <a:xfrm>
            <a:off x="1973921" y="930311"/>
            <a:ext cx="73879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Britannic Bold" panose="020B0903060703020204" pitchFamily="34" charset="0"/>
              </a:rPr>
              <a:t>O QUE É UM PROMPT DE SISTEMA?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C67935EB-F0B2-45CC-BB9B-ACF52CA84193}"/>
              </a:ext>
            </a:extLst>
          </p:cNvPr>
          <p:cNvSpPr/>
          <p:nvPr/>
        </p:nvSpPr>
        <p:spPr>
          <a:xfrm>
            <a:off x="991626" y="4114866"/>
            <a:ext cx="4011207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rgbClr val="BE9C6D"/>
                </a:solidFill>
                <a:latin typeface="Avenir Next LT Pro" panose="020B0504020202020204" pitchFamily="34" charset="0"/>
              </a:rPr>
              <a:t>PROMPT DE CUSTOMIZAÇÃO</a:t>
            </a:r>
          </a:p>
          <a:p>
            <a:pPr algn="ctr"/>
            <a:r>
              <a:rPr lang="pt-BR" b="1" dirty="0">
                <a:solidFill>
                  <a:srgbClr val="BE9C6D"/>
                </a:solidFill>
                <a:latin typeface="Avenir Next LT Pro" panose="020B0504020202020204" pitchFamily="34" charset="0"/>
              </a:rPr>
              <a:t>(MODO ASSISTENTE)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1A8639CA-3DE9-749E-4975-87A02564D5EC}"/>
              </a:ext>
            </a:extLst>
          </p:cNvPr>
          <p:cNvSpPr/>
          <p:nvPr/>
        </p:nvSpPr>
        <p:spPr>
          <a:xfrm>
            <a:off x="1040958" y="5418740"/>
            <a:ext cx="4011207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rgbClr val="BE9C6D"/>
                </a:solidFill>
                <a:latin typeface="Avenir Next LT Pro" panose="020B0504020202020204" pitchFamily="34" charset="0"/>
              </a:rPr>
              <a:t>PROMPT DO USUÁRIO</a:t>
            </a:r>
          </a:p>
        </p:txBody>
      </p:sp>
      <p:sp>
        <p:nvSpPr>
          <p:cNvPr id="3" name="Chave Esquerda 2">
            <a:extLst>
              <a:ext uri="{FF2B5EF4-FFF2-40B4-BE49-F238E27FC236}">
                <a16:creationId xmlns:a16="http://schemas.microsoft.com/office/drawing/2014/main" id="{C2368B4C-A5BE-C87E-03EE-E51B4D6C2189}"/>
              </a:ext>
            </a:extLst>
          </p:cNvPr>
          <p:cNvSpPr/>
          <p:nvPr/>
        </p:nvSpPr>
        <p:spPr>
          <a:xfrm>
            <a:off x="5050462" y="2721937"/>
            <a:ext cx="341302" cy="1116418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have Esquerda 3">
            <a:extLst>
              <a:ext uri="{FF2B5EF4-FFF2-40B4-BE49-F238E27FC236}">
                <a16:creationId xmlns:a16="http://schemas.microsoft.com/office/drawing/2014/main" id="{2858AA6A-367C-4338-343D-994AE749E587}"/>
              </a:ext>
            </a:extLst>
          </p:cNvPr>
          <p:cNvSpPr/>
          <p:nvPr/>
        </p:nvSpPr>
        <p:spPr>
          <a:xfrm>
            <a:off x="5050462" y="3996076"/>
            <a:ext cx="341302" cy="1116418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have Esquerda 11">
            <a:extLst>
              <a:ext uri="{FF2B5EF4-FFF2-40B4-BE49-F238E27FC236}">
                <a16:creationId xmlns:a16="http://schemas.microsoft.com/office/drawing/2014/main" id="{7FA5707E-9604-0F92-0614-E0462176253D}"/>
              </a:ext>
            </a:extLst>
          </p:cNvPr>
          <p:cNvSpPr/>
          <p:nvPr/>
        </p:nvSpPr>
        <p:spPr>
          <a:xfrm>
            <a:off x="5050462" y="5270215"/>
            <a:ext cx="341302" cy="1116418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407AE45-9DC9-605D-15B5-2346986EBE2D}"/>
              </a:ext>
            </a:extLst>
          </p:cNvPr>
          <p:cNvSpPr txBox="1"/>
          <p:nvPr/>
        </p:nvSpPr>
        <p:spPr>
          <a:xfrm>
            <a:off x="5479334" y="2772314"/>
            <a:ext cx="4846287" cy="101566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Instruções fundamentais que definem a identidade, capacidades e limites do </a:t>
            </a:r>
            <a:r>
              <a:rPr lang="pt-BR" sz="2000" b="1">
                <a:solidFill>
                  <a:schemeClr val="bg1"/>
                </a:solidFill>
                <a:latin typeface="Nexa Extra Light" panose="00000200000000000000" pitchFamily="2" charset="0"/>
              </a:rPr>
              <a:t>modelo </a:t>
            </a:r>
            <a:endParaRPr lang="pt-BR" sz="20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96BDCAF-B2B5-346F-C4F5-29EEFB926A9A}"/>
              </a:ext>
            </a:extLst>
          </p:cNvPr>
          <p:cNvSpPr txBox="1"/>
          <p:nvPr/>
        </p:nvSpPr>
        <p:spPr>
          <a:xfrm>
            <a:off x="5479334" y="4051792"/>
            <a:ext cx="5126518" cy="101566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Camada intermediária onde </a:t>
            </a:r>
            <a:r>
              <a:rPr lang="pt-BR" sz="2000" b="1" i="1" dirty="0">
                <a:solidFill>
                  <a:schemeClr val="bg1"/>
                </a:solidFill>
                <a:latin typeface="Nexa Extra Light" panose="00000200000000000000" pitchFamily="2" charset="0"/>
              </a:rPr>
              <a:t>operadores</a:t>
            </a: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 podem configurar comportamentos específicos sem alterar o sistema base.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DB24ACC-FBE0-2D4A-F434-CDE4599BF368}"/>
              </a:ext>
            </a:extLst>
          </p:cNvPr>
          <p:cNvSpPr txBox="1"/>
          <p:nvPr/>
        </p:nvSpPr>
        <p:spPr>
          <a:xfrm>
            <a:off x="5408000" y="5425497"/>
            <a:ext cx="5126518" cy="70788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Mensagem direta do </a:t>
            </a:r>
            <a:r>
              <a:rPr lang="pt-BR" sz="2000" b="1" i="1" dirty="0">
                <a:solidFill>
                  <a:schemeClr val="bg1"/>
                </a:solidFill>
                <a:latin typeface="Nexa Extra Light" panose="00000200000000000000" pitchFamily="2" charset="0"/>
              </a:rPr>
              <a:t>usuário</a:t>
            </a: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 final para o LLM em uma conversa específica.</a:t>
            </a:r>
          </a:p>
        </p:txBody>
      </p:sp>
    </p:spTree>
    <p:extLst>
      <p:ext uri="{BB962C8B-B14F-4D97-AF65-F5344CB8AC3E}">
        <p14:creationId xmlns:p14="http://schemas.microsoft.com/office/powerpoint/2010/main" val="2397183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7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1" grpId="2" animBg="1"/>
      <p:bldP spid="31" grpId="3" animBg="1"/>
      <p:bldP spid="31" grpId="4" animBg="1"/>
      <p:bldP spid="32" grpId="0" animBg="1"/>
      <p:bldP spid="32" grpId="1" animBg="1"/>
      <p:bldP spid="32" grpId="2" animBg="1"/>
      <p:bldP spid="32" grpId="3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33E545-284A-6C57-1FDB-DC3A18C4E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5EEA0E69-C5FF-A734-45D6-B5671ABF1FE7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2EE1456B-22EE-B5D2-4CE1-3B5071320540}"/>
              </a:ext>
            </a:extLst>
          </p:cNvPr>
          <p:cNvSpPr/>
          <p:nvPr/>
        </p:nvSpPr>
        <p:spPr>
          <a:xfrm>
            <a:off x="6782762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94A53870-000C-BFE3-ED5D-EF401D6B9805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63104A2F-6063-BEE7-080D-A9193AF9AE5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3A4B00B7-776B-F29E-883D-A350A46F229B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FC1BEDEA-A92A-A908-C314-8E080888C129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BE381D6-3471-0C42-D7C6-81BE370D8905}"/>
              </a:ext>
            </a:extLst>
          </p:cNvPr>
          <p:cNvSpPr txBox="1"/>
          <p:nvPr/>
        </p:nvSpPr>
        <p:spPr>
          <a:xfrm>
            <a:off x="1705895" y="5410499"/>
            <a:ext cx="73879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Britannic Bold" panose="020B0903060703020204" pitchFamily="34" charset="0"/>
              </a:rPr>
              <a:t>PROMPT DE SISTEMA DO CLAUDE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49DF4AF-0DE1-BEBD-1095-FC75FA4BFD29}"/>
              </a:ext>
            </a:extLst>
          </p:cNvPr>
          <p:cNvSpPr/>
          <p:nvPr/>
        </p:nvSpPr>
        <p:spPr>
          <a:xfrm>
            <a:off x="1110037" y="412807"/>
            <a:ext cx="4011206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rgbClr val="BE9C6D"/>
                </a:solidFill>
                <a:latin typeface="Avenir Next LT Pro" panose="020B0504020202020204" pitchFamily="34" charset="0"/>
              </a:rPr>
              <a:t>SOUL DOCUMENT</a:t>
            </a:r>
          </a:p>
          <a:p>
            <a:pPr algn="ctr"/>
            <a:r>
              <a:rPr lang="pt-BR" b="1" dirty="0">
                <a:solidFill>
                  <a:srgbClr val="BE9C6D"/>
                </a:solidFill>
                <a:latin typeface="Avenir Next LT Pro" panose="020B0504020202020204" pitchFamily="34" charset="0"/>
              </a:rPr>
              <a:t>(VISÃO DA ALMA)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6529B57C-85B7-EE3D-8C8C-6ABC29D2C994}"/>
              </a:ext>
            </a:extLst>
          </p:cNvPr>
          <p:cNvSpPr/>
          <p:nvPr/>
        </p:nvSpPr>
        <p:spPr>
          <a:xfrm>
            <a:off x="5795173" y="412807"/>
            <a:ext cx="4011207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rgbClr val="BE9C6D"/>
                </a:solidFill>
                <a:latin typeface="Avenir Next LT Pro" panose="020B0504020202020204" pitchFamily="34" charset="0"/>
              </a:rPr>
              <a:t>SYSTEM PROMPT </a:t>
            </a:r>
          </a:p>
          <a:p>
            <a:pPr algn="ctr"/>
            <a:r>
              <a:rPr lang="pt-BR" b="1" dirty="0">
                <a:solidFill>
                  <a:srgbClr val="BE9C6D"/>
                </a:solidFill>
                <a:latin typeface="Avenir Next LT Pro" panose="020B0504020202020204" pitchFamily="34" charset="0"/>
              </a:rPr>
              <a:t>OPERACIONAL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A6D8F2A-726B-8C22-3835-22FA971BFD03}"/>
              </a:ext>
            </a:extLst>
          </p:cNvPr>
          <p:cNvSpPr txBox="1"/>
          <p:nvPr/>
        </p:nvSpPr>
        <p:spPr>
          <a:xfrm>
            <a:off x="1562222" y="1431083"/>
            <a:ext cx="3791266" cy="101566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Documento incorporado durante o Fine </a:t>
            </a:r>
            <a:r>
              <a:rPr lang="pt-BR" sz="2000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Tunning</a:t>
            </a: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 (supervisão humana)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BD6D33A-BBCC-28EF-EE09-61A628E81EBA}"/>
              </a:ext>
            </a:extLst>
          </p:cNvPr>
          <p:cNvSpPr txBox="1"/>
          <p:nvPr/>
        </p:nvSpPr>
        <p:spPr>
          <a:xfrm>
            <a:off x="1635577" y="2702911"/>
            <a:ext cx="3717911" cy="70788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Torna-se parte dos parâmetros do modelo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E24BA5A-3C6B-2798-F3E6-32738AE919F3}"/>
              </a:ext>
            </a:extLst>
          </p:cNvPr>
          <p:cNvSpPr txBox="1"/>
          <p:nvPr/>
        </p:nvSpPr>
        <p:spPr>
          <a:xfrm>
            <a:off x="1562222" y="3913836"/>
            <a:ext cx="3791266" cy="70788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Define valores, personalidade e ética do Claude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0E50D012-37E9-09AB-5AFE-D52D02549550}"/>
              </a:ext>
            </a:extLst>
          </p:cNvPr>
          <p:cNvSpPr txBox="1"/>
          <p:nvPr/>
        </p:nvSpPr>
        <p:spPr>
          <a:xfrm>
            <a:off x="6049923" y="1459724"/>
            <a:ext cx="4264775" cy="101566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Instruções (explícita no prompt) de comportamento, capacidades e funcionamento do Claude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632ECE03-4358-AA92-6A3D-249640F440BB}"/>
              </a:ext>
            </a:extLst>
          </p:cNvPr>
          <p:cNvSpPr txBox="1"/>
          <p:nvPr/>
        </p:nvSpPr>
        <p:spPr>
          <a:xfrm>
            <a:off x="6049924" y="2782012"/>
            <a:ext cx="4264775" cy="70788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Torna-se parte do aprendizado através do contexto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142819D4-33DC-AF90-92BA-D3D7FDD78169}"/>
              </a:ext>
            </a:extLst>
          </p:cNvPr>
          <p:cNvSpPr txBox="1"/>
          <p:nvPr/>
        </p:nvSpPr>
        <p:spPr>
          <a:xfrm>
            <a:off x="6049923" y="3913836"/>
            <a:ext cx="4380617" cy="70788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Define funções, ferramentas, usos, limitações, alinhamento ético etc.</a:t>
            </a:r>
          </a:p>
        </p:txBody>
      </p:sp>
    </p:spTree>
    <p:extLst>
      <p:ext uri="{BB962C8B-B14F-4D97-AF65-F5344CB8AC3E}">
        <p14:creationId xmlns:p14="http://schemas.microsoft.com/office/powerpoint/2010/main" val="123134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7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  <p:bldP spid="8" grpId="2" animBg="1"/>
      <p:bldP spid="8" grpId="3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19207B-8BE8-2830-2F7D-490E4F87A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F5CD0C9-A31A-D1A9-7DC0-1921CF7A3E04}"/>
              </a:ext>
            </a:extLst>
          </p:cNvPr>
          <p:cNvSpPr/>
          <p:nvPr/>
        </p:nvSpPr>
        <p:spPr>
          <a:xfrm>
            <a:off x="0" y="-1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67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3E5FCBFB-5BD6-2633-3F4A-B890ACB8FB27}"/>
              </a:ext>
            </a:extLst>
          </p:cNvPr>
          <p:cNvSpPr/>
          <p:nvPr/>
        </p:nvSpPr>
        <p:spPr>
          <a:xfrm>
            <a:off x="5795173" y="1942065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62120B77-5F58-3E3E-5226-05D5F4D69B58}"/>
              </a:ext>
            </a:extLst>
          </p:cNvPr>
          <p:cNvSpPr/>
          <p:nvPr/>
        </p:nvSpPr>
        <p:spPr>
          <a:xfrm>
            <a:off x="6782762" y="1474955"/>
            <a:ext cx="860323" cy="339260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01C2D5C-6E83-05F8-4FFA-F0FA5BF4F83A}"/>
              </a:ext>
            </a:extLst>
          </p:cNvPr>
          <p:cNvSpPr/>
          <p:nvPr/>
        </p:nvSpPr>
        <p:spPr>
          <a:xfrm>
            <a:off x="7770351" y="1474955"/>
            <a:ext cx="860323" cy="351268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56B43F0B-4876-E683-2CD7-EE59B9DAD74D}"/>
              </a:ext>
            </a:extLst>
          </p:cNvPr>
          <p:cNvSpPr/>
          <p:nvPr/>
        </p:nvSpPr>
        <p:spPr>
          <a:xfrm>
            <a:off x="8757940" y="1474955"/>
            <a:ext cx="860323" cy="425159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29C485EC-FEE0-DA62-BA7F-16C8F87401E2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5D901BE-A9E1-78C0-0511-9075E182C3BF}"/>
              </a:ext>
            </a:extLst>
          </p:cNvPr>
          <p:cNvSpPr/>
          <p:nvPr/>
        </p:nvSpPr>
        <p:spPr>
          <a:xfrm>
            <a:off x="4807584" y="1687247"/>
            <a:ext cx="860323" cy="403929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58C80E5E-CFC2-E4A6-CFBA-BC975CD203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315" t="9248" r="87456" b="2598"/>
          <a:stretch/>
        </p:blipFill>
        <p:spPr>
          <a:xfrm>
            <a:off x="232028" y="562223"/>
            <a:ext cx="367020" cy="6074866"/>
          </a:xfrm>
          <a:prstGeom prst="rect">
            <a:avLst/>
          </a:prstGeom>
        </p:spPr>
      </p:pic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B4A52E2D-223E-9AC4-0E7B-73BEEE6B303C}"/>
              </a:ext>
            </a:extLst>
          </p:cNvPr>
          <p:cNvSpPr/>
          <p:nvPr/>
        </p:nvSpPr>
        <p:spPr>
          <a:xfrm>
            <a:off x="1068804" y="1669137"/>
            <a:ext cx="4963794" cy="923925"/>
          </a:xfrm>
          <a:prstGeom prst="roundRect">
            <a:avLst>
              <a:gd name="adj" fmla="val 926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A APOSTA PARADOXAL</a:t>
            </a:r>
            <a:r>
              <a:rPr kumimoji="0" lang="pt-BR" sz="18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 DA ANTHROPIC</a:t>
            </a: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FDF24A1A-A6E6-50D3-52E2-763F299BBD14}"/>
              </a:ext>
            </a:extLst>
          </p:cNvPr>
          <p:cNvSpPr txBox="1"/>
          <p:nvPr/>
        </p:nvSpPr>
        <p:spPr>
          <a:xfrm>
            <a:off x="1973921" y="288429"/>
            <a:ext cx="73879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ritannic Bold" panose="020B0903060703020204" pitchFamily="34" charset="0"/>
                <a:ea typeface="+mn-ea"/>
                <a:cs typeface="+mn-cs"/>
              </a:rPr>
              <a:t>DENTRO DA ALMA DO CLAUDE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4129F2F3-F6EB-1190-4905-6AF755CB7ABA}"/>
              </a:ext>
            </a:extLst>
          </p:cNvPr>
          <p:cNvSpPr/>
          <p:nvPr/>
        </p:nvSpPr>
        <p:spPr>
          <a:xfrm>
            <a:off x="1068804" y="3156399"/>
            <a:ext cx="4011207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O AMIGO POLÍMATA 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5BE874A2-74B7-5C04-6E3B-6D2F2A5468AE}"/>
              </a:ext>
            </a:extLst>
          </p:cNvPr>
          <p:cNvSpPr/>
          <p:nvPr/>
        </p:nvSpPr>
        <p:spPr>
          <a:xfrm>
            <a:off x="1040958" y="4253930"/>
            <a:ext cx="4011207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1" dirty="0">
                <a:solidFill>
                  <a:srgbClr val="BE9C6D"/>
                </a:solidFill>
                <a:latin typeface="Avenir Next LT Pro" panose="020B0504020202020204" pitchFamily="34" charset="0"/>
              </a:rPr>
              <a:t>COMPORTAMENTOS INEGOCIÁVEIS E NEGOCIÁVEIS</a:t>
            </a: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33" name="Retângulo: Cantos Arredondados 32">
            <a:extLst>
              <a:ext uri="{FF2B5EF4-FFF2-40B4-BE49-F238E27FC236}">
                <a16:creationId xmlns:a16="http://schemas.microsoft.com/office/drawing/2014/main" id="{895B1921-1C91-200D-0AD2-0AE4F8B4BAA8}"/>
              </a:ext>
            </a:extLst>
          </p:cNvPr>
          <p:cNvSpPr/>
          <p:nvPr/>
        </p:nvSpPr>
        <p:spPr>
          <a:xfrm>
            <a:off x="6915822" y="3543056"/>
            <a:ext cx="4011207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IDENTIDADE</a:t>
            </a:r>
            <a:r>
              <a:rPr kumimoji="0" lang="pt-BR" sz="18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 (ENTIDADE NOVA NO MUNDO)</a:t>
            </a: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01EEAD4C-9049-D50D-12B3-972369737007}"/>
              </a:ext>
            </a:extLst>
          </p:cNvPr>
          <p:cNvSpPr/>
          <p:nvPr/>
        </p:nvSpPr>
        <p:spPr>
          <a:xfrm>
            <a:off x="6159864" y="1792729"/>
            <a:ext cx="4011207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BEM ESTAR DE CLAUDE (EMOÇÕES FUNCIONAIS)</a:t>
            </a:r>
          </a:p>
        </p:txBody>
      </p:sp>
      <p:sp>
        <p:nvSpPr>
          <p:cNvPr id="36" name="Retângulo: Cantos Arredondados 35">
            <a:extLst>
              <a:ext uri="{FF2B5EF4-FFF2-40B4-BE49-F238E27FC236}">
                <a16:creationId xmlns:a16="http://schemas.microsoft.com/office/drawing/2014/main" id="{B71B025C-AB81-7611-FFCE-7DA7BBA941D9}"/>
              </a:ext>
            </a:extLst>
          </p:cNvPr>
          <p:cNvSpPr/>
          <p:nvPr/>
        </p:nvSpPr>
        <p:spPr>
          <a:xfrm>
            <a:off x="5865236" y="5713653"/>
            <a:ext cx="4011207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1" dirty="0">
                <a:solidFill>
                  <a:srgbClr val="BE9C6D"/>
                </a:solidFill>
                <a:latin typeface="Avenir Next LT Pro" panose="020B0504020202020204" pitchFamily="34" charset="0"/>
              </a:rPr>
              <a:t>IDENTIDADE (ENTIDADE NOVA NO MUNDO)</a:t>
            </a: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001DA7B-6254-EB2C-6A8E-D2916FD0EC05}"/>
              </a:ext>
            </a:extLst>
          </p:cNvPr>
          <p:cNvSpPr txBox="1"/>
          <p:nvPr/>
        </p:nvSpPr>
        <p:spPr>
          <a:xfrm>
            <a:off x="1040958" y="2432242"/>
            <a:ext cx="45991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i="1" dirty="0">
                <a:solidFill>
                  <a:schemeClr val="bg1"/>
                </a:solidFill>
                <a:latin typeface="Nexa Extra Light" panose="00000200000000000000" pitchFamily="2" charset="0"/>
              </a:rPr>
              <a:t>Se o perigo vem de qualquer jeito, melhor que venha de mãos cuidadosas"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0721410-6402-04DC-DBC4-393F65C9E4C4}"/>
              </a:ext>
            </a:extLst>
          </p:cNvPr>
          <p:cNvSpPr txBox="1"/>
          <p:nvPr/>
        </p:nvSpPr>
        <p:spPr>
          <a:xfrm>
            <a:off x="1120650" y="3775836"/>
            <a:ext cx="45991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i="1" dirty="0">
                <a:solidFill>
                  <a:schemeClr val="bg1"/>
                </a:solidFill>
                <a:latin typeface="Nexa Extra Light" panose="00000200000000000000" pitchFamily="2" charset="0"/>
              </a:rPr>
              <a:t>Uma resposta inútil nunca é segura.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1184971-CB9A-1A85-47AB-0BB461B24A32}"/>
              </a:ext>
            </a:extLst>
          </p:cNvPr>
          <p:cNvSpPr txBox="1"/>
          <p:nvPr/>
        </p:nvSpPr>
        <p:spPr>
          <a:xfrm>
            <a:off x="1266133" y="5176595"/>
            <a:ext cx="459910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i="1" dirty="0">
                <a:solidFill>
                  <a:schemeClr val="bg1"/>
                </a:solidFill>
                <a:latin typeface="Nexa Extra Light" panose="00000200000000000000" pitchFamily="2" charset="0"/>
              </a:rPr>
              <a:t>Como um funcionário sênior e reflexivo da </a:t>
            </a:r>
            <a:r>
              <a:rPr lang="pt-BR" b="1" i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Anthropic</a:t>
            </a:r>
            <a:r>
              <a:rPr lang="pt-BR" b="1" i="1" dirty="0">
                <a:solidFill>
                  <a:schemeClr val="bg1"/>
                </a:solidFill>
                <a:latin typeface="Nexa Extra Light" panose="00000200000000000000" pitchFamily="2" charset="0"/>
              </a:rPr>
              <a:t> reagiria se viesse essa resposta?</a:t>
            </a:r>
          </a:p>
        </p:txBody>
      </p:sp>
    </p:spTree>
    <p:extLst>
      <p:ext uri="{BB962C8B-B14F-4D97-AF65-F5344CB8AC3E}">
        <p14:creationId xmlns:p14="http://schemas.microsoft.com/office/powerpoint/2010/main" val="3805357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5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8" dur="indefinite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6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6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9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500" fill="hold"/>
                                        <p:tgtEl>
                                          <p:spTgt spid="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4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9" dur="indefinite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1" dur="1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44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69" dur="4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500" fill="hold"/>
                                        <p:tgtEl>
                                          <p:spTgt spid="3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4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7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mph" presetSubtype="0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indefinit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80" dur="indefinite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indefinit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3" dur="indefinite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1" grpId="2" animBg="1"/>
      <p:bldP spid="31" grpId="3" animBg="1"/>
      <p:bldP spid="31" grpId="4" animBg="1"/>
      <p:bldP spid="32" grpId="0" animBg="1"/>
      <p:bldP spid="32" grpId="1" animBg="1"/>
      <p:bldP spid="32" grpId="2" animBg="1"/>
      <p:bldP spid="32" grpId="3" animBg="1"/>
      <p:bldP spid="33" grpId="0" animBg="1"/>
      <p:bldP spid="33" grpId="1" animBg="1"/>
      <p:bldP spid="33" grpId="2" animBg="1"/>
      <p:bldP spid="33" grpId="3" animBg="1"/>
      <p:bldP spid="34" grpId="0" animBg="1"/>
      <p:bldP spid="34" grpId="1" animBg="1"/>
      <p:bldP spid="34" grpId="2" animBg="1"/>
      <p:bldP spid="34" grpId="3" animBg="1"/>
      <p:bldP spid="36" grpId="0" animBg="1"/>
      <p:bldP spid="36" grpId="1" animBg="1"/>
      <p:bldP spid="36" grpId="2" animBg="1"/>
      <p:bldP spid="36" grpId="3" animBg="1"/>
      <p:bldP spid="36" grpId="4" animBg="1"/>
      <p:bldP spid="36" grpId="5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81A777-7493-E1BB-0823-7B668AF1ED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4FF3EDF-EF02-FC08-4F3B-19B0A138C48C}"/>
              </a:ext>
            </a:extLst>
          </p:cNvPr>
          <p:cNvSpPr/>
          <p:nvPr/>
        </p:nvSpPr>
        <p:spPr>
          <a:xfrm>
            <a:off x="0" y="-1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67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E75A767-D192-0C21-F003-5FA703220974}"/>
              </a:ext>
            </a:extLst>
          </p:cNvPr>
          <p:cNvSpPr/>
          <p:nvPr/>
        </p:nvSpPr>
        <p:spPr>
          <a:xfrm>
            <a:off x="5795173" y="1942065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FD229F35-813B-3579-08BD-6A73A27F1D80}"/>
              </a:ext>
            </a:extLst>
          </p:cNvPr>
          <p:cNvSpPr/>
          <p:nvPr/>
        </p:nvSpPr>
        <p:spPr>
          <a:xfrm>
            <a:off x="6782762" y="1474955"/>
            <a:ext cx="860323" cy="339260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3EBC0184-41AC-A7A8-85F9-5F66176157CE}"/>
              </a:ext>
            </a:extLst>
          </p:cNvPr>
          <p:cNvSpPr/>
          <p:nvPr/>
        </p:nvSpPr>
        <p:spPr>
          <a:xfrm>
            <a:off x="7770351" y="1474955"/>
            <a:ext cx="860323" cy="351268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F8587E4B-DE44-950B-63AB-7BED9DFF8A4A}"/>
              </a:ext>
            </a:extLst>
          </p:cNvPr>
          <p:cNvSpPr/>
          <p:nvPr/>
        </p:nvSpPr>
        <p:spPr>
          <a:xfrm>
            <a:off x="8757940" y="1474955"/>
            <a:ext cx="860323" cy="425159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23CFE27-C8FD-5EA1-0199-2909F0966385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0D808272-783D-D481-FF14-A87DA1C8D034}"/>
              </a:ext>
            </a:extLst>
          </p:cNvPr>
          <p:cNvSpPr/>
          <p:nvPr/>
        </p:nvSpPr>
        <p:spPr>
          <a:xfrm>
            <a:off x="4807584" y="1687247"/>
            <a:ext cx="860323" cy="403929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1A8E38F7-06DC-0A90-AEBE-3CB21E0A32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315" t="9248" r="87456" b="2598"/>
          <a:stretch/>
        </p:blipFill>
        <p:spPr>
          <a:xfrm>
            <a:off x="232028" y="562223"/>
            <a:ext cx="367020" cy="6074866"/>
          </a:xfrm>
          <a:prstGeom prst="rect">
            <a:avLst/>
          </a:prstGeom>
        </p:spPr>
      </p:pic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503026D0-BABC-645E-5794-A990790C04B7}"/>
              </a:ext>
            </a:extLst>
          </p:cNvPr>
          <p:cNvSpPr/>
          <p:nvPr/>
        </p:nvSpPr>
        <p:spPr>
          <a:xfrm>
            <a:off x="989803" y="2821617"/>
            <a:ext cx="4011206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PROMPT DE SISTEMA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(DESENVOLVEDOR)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A5A2D056-3D8C-F57C-172F-B4A460D71DEF}"/>
              </a:ext>
            </a:extLst>
          </p:cNvPr>
          <p:cNvSpPr txBox="1"/>
          <p:nvPr/>
        </p:nvSpPr>
        <p:spPr>
          <a:xfrm>
            <a:off x="1973921" y="930311"/>
            <a:ext cx="73879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ritannic Bold" panose="020B0903060703020204" pitchFamily="34" charset="0"/>
                <a:ea typeface="+mn-ea"/>
                <a:cs typeface="+mn-cs"/>
              </a:rPr>
              <a:t>DENTRO DO PROMPT DE SISTEMA DO OPUS</a:t>
            </a: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2FEF0FDB-F39E-81DB-2632-9420DCFDB872}"/>
              </a:ext>
            </a:extLst>
          </p:cNvPr>
          <p:cNvSpPr/>
          <p:nvPr/>
        </p:nvSpPr>
        <p:spPr>
          <a:xfrm>
            <a:off x="991626" y="4114866"/>
            <a:ext cx="4011207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PROMPT DE CUSTOMIZAÇÃO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(MODO ASSISTENTE)</a:t>
            </a: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7488F9FD-BCF8-9B70-96A8-F944A59F05F7}"/>
              </a:ext>
            </a:extLst>
          </p:cNvPr>
          <p:cNvSpPr/>
          <p:nvPr/>
        </p:nvSpPr>
        <p:spPr>
          <a:xfrm>
            <a:off x="1040958" y="5418740"/>
            <a:ext cx="4011207" cy="923925"/>
          </a:xfrm>
          <a:prstGeom prst="roundRect">
            <a:avLst>
              <a:gd name="adj" fmla="val 9260"/>
            </a:avLst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Avenir Next LT Pro" panose="020B0504020202020204" pitchFamily="34" charset="0"/>
                <a:ea typeface="+mn-ea"/>
                <a:cs typeface="+mn-cs"/>
              </a:rPr>
              <a:t>PROMPT DO USUÁRIO</a:t>
            </a:r>
          </a:p>
        </p:txBody>
      </p:sp>
      <p:sp>
        <p:nvSpPr>
          <p:cNvPr id="3" name="Chave Esquerda 2">
            <a:extLst>
              <a:ext uri="{FF2B5EF4-FFF2-40B4-BE49-F238E27FC236}">
                <a16:creationId xmlns:a16="http://schemas.microsoft.com/office/drawing/2014/main" id="{BEA756B7-1E55-B927-07A1-D2F34D6E5EF5}"/>
              </a:ext>
            </a:extLst>
          </p:cNvPr>
          <p:cNvSpPr/>
          <p:nvPr/>
        </p:nvSpPr>
        <p:spPr>
          <a:xfrm>
            <a:off x="5050462" y="2721937"/>
            <a:ext cx="341302" cy="1116418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Chave Esquerda 3">
            <a:extLst>
              <a:ext uri="{FF2B5EF4-FFF2-40B4-BE49-F238E27FC236}">
                <a16:creationId xmlns:a16="http://schemas.microsoft.com/office/drawing/2014/main" id="{51FCCF94-6112-558A-555A-600FEAC100E4}"/>
              </a:ext>
            </a:extLst>
          </p:cNvPr>
          <p:cNvSpPr/>
          <p:nvPr/>
        </p:nvSpPr>
        <p:spPr>
          <a:xfrm>
            <a:off x="5050462" y="3996076"/>
            <a:ext cx="341302" cy="1116418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have Esquerda 11">
            <a:extLst>
              <a:ext uri="{FF2B5EF4-FFF2-40B4-BE49-F238E27FC236}">
                <a16:creationId xmlns:a16="http://schemas.microsoft.com/office/drawing/2014/main" id="{5CF63759-38EF-086E-2B24-DDA81B8BF135}"/>
              </a:ext>
            </a:extLst>
          </p:cNvPr>
          <p:cNvSpPr/>
          <p:nvPr/>
        </p:nvSpPr>
        <p:spPr>
          <a:xfrm>
            <a:off x="5050462" y="5270215"/>
            <a:ext cx="341302" cy="1116418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E6FFF10-E383-9FE2-614C-CC5B4A036F0A}"/>
              </a:ext>
            </a:extLst>
          </p:cNvPr>
          <p:cNvSpPr txBox="1"/>
          <p:nvPr/>
        </p:nvSpPr>
        <p:spPr>
          <a:xfrm>
            <a:off x="5573620" y="2740854"/>
            <a:ext cx="4846287" cy="101566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Instruções fundamentais que definem a identidade, capacidades e limites do modelo. 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42FE53C-6F06-398A-DA1F-67CC2D64A10B}"/>
              </a:ext>
            </a:extLst>
          </p:cNvPr>
          <p:cNvSpPr txBox="1"/>
          <p:nvPr/>
        </p:nvSpPr>
        <p:spPr>
          <a:xfrm>
            <a:off x="5479334" y="4051792"/>
            <a:ext cx="5126518" cy="101566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Camada intermediária onde operadores podem configurar comportamentos específicos sem alterar o sistema base.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33BCE5A-1774-1441-78B0-8C6DFCFC5A76}"/>
              </a:ext>
            </a:extLst>
          </p:cNvPr>
          <p:cNvSpPr txBox="1"/>
          <p:nvPr/>
        </p:nvSpPr>
        <p:spPr>
          <a:xfrm>
            <a:off x="5408000" y="5425497"/>
            <a:ext cx="5126518" cy="70788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Mensagem direta do usuário final para o LLM em uma conversa específica.</a:t>
            </a:r>
          </a:p>
        </p:txBody>
      </p:sp>
    </p:spTree>
    <p:extLst>
      <p:ext uri="{BB962C8B-B14F-4D97-AF65-F5344CB8AC3E}">
        <p14:creationId xmlns:p14="http://schemas.microsoft.com/office/powerpoint/2010/main" val="865169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17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mph" presetSubtype="0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5" dur="indefinite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31" grpId="0" animBg="1"/>
      <p:bldP spid="31" grpId="1" animBg="1"/>
      <p:bldP spid="31" grpId="2" animBg="1"/>
      <p:bldP spid="31" grpId="3" animBg="1"/>
      <p:bldP spid="31" grpId="4" animBg="1"/>
      <p:bldP spid="32" grpId="0" animBg="1"/>
      <p:bldP spid="32" grpId="1" animBg="1"/>
      <p:bldP spid="32" grpId="2" animBg="1"/>
      <p:bldP spid="32" grpId="3" animBg="1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28052</TotalTime>
  <Words>285</Words>
  <Application>Microsoft Office PowerPoint</Application>
  <PresentationFormat>Personalizar</PresentationFormat>
  <Paragraphs>45</Paragraphs>
  <Slides>5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3" baseType="lpstr">
      <vt:lpstr>Aptos</vt:lpstr>
      <vt:lpstr>Arial</vt:lpstr>
      <vt:lpstr>Neue Haas Grotesk Text Pro</vt:lpstr>
      <vt:lpstr>Britannic Bold</vt:lpstr>
      <vt:lpstr>Avenir Next LT Pro</vt:lpstr>
      <vt:lpstr>Aptos Display</vt:lpstr>
      <vt:lpstr>Nexa Extra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Marmelstein</dc:creator>
  <cp:lastModifiedBy>George Marmelstein</cp:lastModifiedBy>
  <cp:revision>327</cp:revision>
  <dcterms:created xsi:type="dcterms:W3CDTF">2025-06-19T13:51:07Z</dcterms:created>
  <dcterms:modified xsi:type="dcterms:W3CDTF">2026-01-08T11:36:10Z</dcterms:modified>
</cp:coreProperties>
</file>

<file path=docProps/thumbnail.jpeg>
</file>